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15"/>
  </p:notesMasterIdLst>
  <p:sldIdLst>
    <p:sldId id="551" r:id="rId3"/>
    <p:sldId id="272" r:id="rId4"/>
    <p:sldId id="548" r:id="rId5"/>
    <p:sldId id="561" r:id="rId6"/>
    <p:sldId id="553" r:id="rId7"/>
    <p:sldId id="554" r:id="rId8"/>
    <p:sldId id="555" r:id="rId9"/>
    <p:sldId id="552" r:id="rId10"/>
    <p:sldId id="556" r:id="rId11"/>
    <p:sldId id="558" r:id="rId12"/>
    <p:sldId id="559" r:id="rId13"/>
    <p:sldId id="560" r:id="rId14"/>
  </p:sldIdLst>
  <p:sldSz cx="18288000" cy="10287000"/>
  <p:notesSz cx="6858000" cy="9144000"/>
  <p:embeddedFontLst>
    <p:embeddedFont>
      <p:font typeface="Noto Sans" panose="020B0502040504020204" pitchFamily="34" charset="0"/>
      <p:regular r:id="rId16"/>
      <p:bold r:id="rId17"/>
      <p:italic r:id="rId18"/>
      <p:boldItalic r:id="rId19"/>
    </p:embeddedFont>
    <p:embeddedFont>
      <p:font typeface="Pretendard Medium" panose="02000603000000020004" pitchFamily="2" charset="-127"/>
      <p:regular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D3C55-7E8A-4F17-9607-6C50A76E44B6}" type="datetimeFigureOut">
              <a:rPr lang="ko-KR" altLang="en-US" smtClean="0"/>
              <a:t>2026-05-12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47E7D-9A90-4EC7-83EF-BAC3BD7876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5008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EFF2-3AA2-D2F6-6312-C997E0FDF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2A55AD-BAD6-C103-2623-A39E2CB18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3C95F60-C659-4082-8EF5-77AEE05EB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B26937-D4D9-996A-C7F5-10C590B6A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1637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3CCEE-D15B-028A-9B06-8D4BECE9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36F7F93-C7EC-52DF-BB5A-834F27214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E1FFB1E-C2C7-DF69-ACF4-107D70912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F7E945D-7DFC-859C-D18D-F1E45E540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7167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6F73-9B9B-BF0F-754E-2DE4E55AE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1B56FA1-BBF8-03CD-5F84-65F70D027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6D59E24-D346-32CA-4BB4-3413101CE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9EB2059-991B-929B-3C8F-060EC530E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0976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860D0-EF83-1CE6-DCC9-FDDD48771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C114B27-9B2A-10F8-106F-ACC57398B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4A355BD-0A5C-E754-299E-1F5B5205B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F39679-E3DC-7F7B-EDB8-70733FBF3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7547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0A2EC-26E0-A47B-18BA-D76D788FB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EDBDCF8-3DC4-E230-6C8D-AEF7DD7CB7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5A4E382-6EE3-AE25-8B8A-8C40095AC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77C7AD-CDC1-D15E-0964-CE19F563C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10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7A252-3D28-D05E-8748-0E734673C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8C259C-4473-B07C-6107-CDE82D68E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3ADDF3-7F7A-89BB-F620-B149D74B7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12E3CD-CA74-F20D-5C4A-5AAB240BC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8042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4D8ED-EEB0-1F02-B125-2E0C1D566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E66BE8A-4694-10C8-4EAE-0ACA092F6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7065489-56F9-725B-2C47-797AB2489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384810-C328-2DF6-D8FD-70A80C97AD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3903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F964-A847-4533-0B54-396EA205B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1DF7146-50E2-E876-B2F1-D7EC2B93B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9B9D8D3-746A-B689-86CC-FB072205C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144158-AD59-4B77-88FE-AB0C3646F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215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E563C-91D0-D005-5F19-E959F976D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D0183DB-E8A0-340D-C3BB-5E9532776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B9514B-0667-25B4-44EF-27DBAED7F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26F15E-4157-23BB-7FE4-49E7992189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7166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304ED-62B3-27C9-0E64-722B92DA2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5435CC-C0C8-0696-6497-CF941245F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EEC6E8-6519-3CE2-5062-218EFE038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0ED488-EE75-C1BA-629B-8371E491A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7DAC7-33A4-408D-856A-619E026023C9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770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D58125-EE0E-F2C3-F149-1E01763B8409}"/>
              </a:ext>
            </a:extLst>
          </p:cNvPr>
          <p:cNvSpPr txBox="1"/>
          <p:nvPr userDrawn="1"/>
        </p:nvSpPr>
        <p:spPr>
          <a:xfrm>
            <a:off x="17030699" y="9620618"/>
            <a:ext cx="10344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3716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CEE09-E866-4EEA-9B04-80069DB39D42}" type="slidenum">
              <a:rPr lang="en-US" altLang="ko-KR" sz="1500" kern="1200" spc="-75" smtClean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pPr marL="0" marR="0" lvl="0" indent="0" algn="r" defTabSz="13716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" altLang="ko-KR" sz="1500" kern="1200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0184631-B3D8-61FF-5FF6-C73EB7A66CCB}"/>
              </a:ext>
            </a:extLst>
          </p:cNvPr>
          <p:cNvCxnSpPr>
            <a:cxnSpLocks/>
          </p:cNvCxnSpPr>
          <p:nvPr userDrawn="1"/>
        </p:nvCxnSpPr>
        <p:spPr>
          <a:xfrm>
            <a:off x="606969" y="9796463"/>
            <a:ext cx="17029521" cy="0"/>
          </a:xfrm>
          <a:prstGeom prst="line">
            <a:avLst/>
          </a:prstGeom>
          <a:ln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11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4042">
          <p15:clr>
            <a:srgbClr val="FBAE40"/>
          </p15:clr>
        </p15:guide>
        <p15:guide id="6" orient="horz" pos="91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지_1">
    <p:bg>
      <p:bgPr>
        <a:solidFill>
          <a:srgbClr val="FC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73CD55A-8662-2E61-1D83-67D7468CD0FE}"/>
              </a:ext>
            </a:extLst>
          </p:cNvPr>
          <p:cNvSpPr/>
          <p:nvPr userDrawn="1"/>
        </p:nvSpPr>
        <p:spPr>
          <a:xfrm>
            <a:off x="795377" y="2"/>
            <a:ext cx="819150" cy="1023596"/>
          </a:xfrm>
          <a:prstGeom prst="rect">
            <a:avLst/>
          </a:prstGeom>
          <a:solidFill>
            <a:srgbClr val="0A2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270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2D7BF59-F885-E088-D02D-E282295E027A}"/>
              </a:ext>
            </a:extLst>
          </p:cNvPr>
          <p:cNvSpPr/>
          <p:nvPr userDrawn="1"/>
        </p:nvSpPr>
        <p:spPr>
          <a:xfrm>
            <a:off x="795377" y="620615"/>
            <a:ext cx="819150" cy="805965"/>
          </a:xfrm>
          <a:prstGeom prst="ellipse">
            <a:avLst/>
          </a:prstGeom>
          <a:solidFill>
            <a:srgbClr val="0A2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42239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66">
          <p15:clr>
            <a:srgbClr val="FBAE40"/>
          </p15:clr>
        </p15:guide>
        <p15:guide id="4" pos="7514">
          <p15:clr>
            <a:srgbClr val="FBAE40"/>
          </p15:clr>
        </p15:guide>
        <p15:guide id="5" pos="7423">
          <p15:clr>
            <a:srgbClr val="FBAE40"/>
          </p15:clr>
        </p15:guide>
        <p15:guide id="6" pos="257">
          <p15:clr>
            <a:srgbClr val="FBAE40"/>
          </p15:clr>
        </p15:guide>
        <p15:guide id="7" orient="horz" pos="958">
          <p15:clr>
            <a:srgbClr val="FBAE40"/>
          </p15:clr>
        </p15:guide>
        <p15:guide id="8" orient="horz" pos="4088">
          <p15:clr>
            <a:srgbClr val="FBAE40"/>
          </p15:clr>
        </p15:guide>
        <p15:guide id="9" pos="3727">
          <p15:clr>
            <a:srgbClr val="FBAE40"/>
          </p15:clr>
        </p15:guide>
        <p15:guide id="10" pos="395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D58125-EE0E-F2C3-F149-1E01763B8409}"/>
              </a:ext>
            </a:extLst>
          </p:cNvPr>
          <p:cNvSpPr txBox="1"/>
          <p:nvPr userDrawn="1"/>
        </p:nvSpPr>
        <p:spPr>
          <a:xfrm>
            <a:off x="17030699" y="9620618"/>
            <a:ext cx="10344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3716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CEE09-E866-4EEA-9B04-80069DB39D42}" type="slidenum">
              <a:rPr lang="en-US" altLang="ko-KR" sz="1500" kern="1200" spc="-75" smtClean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pPr marL="0" marR="0" lvl="0" indent="0" algn="r" defTabSz="13716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" altLang="ko-KR" sz="1500" kern="1200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0184631-B3D8-61FF-5FF6-C73EB7A66CCB}"/>
              </a:ext>
            </a:extLst>
          </p:cNvPr>
          <p:cNvCxnSpPr>
            <a:cxnSpLocks/>
          </p:cNvCxnSpPr>
          <p:nvPr userDrawn="1"/>
        </p:nvCxnSpPr>
        <p:spPr>
          <a:xfrm>
            <a:off x="606969" y="9796463"/>
            <a:ext cx="17029521" cy="0"/>
          </a:xfrm>
          <a:prstGeom prst="line">
            <a:avLst/>
          </a:prstGeom>
          <a:ln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591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4042">
          <p15:clr>
            <a:srgbClr val="FBAE40"/>
          </p15:clr>
        </p15:guide>
        <p15:guide id="6" orient="horz" pos="91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D58125-EE0E-F2C3-F149-1E01763B8409}"/>
              </a:ext>
            </a:extLst>
          </p:cNvPr>
          <p:cNvSpPr txBox="1"/>
          <p:nvPr userDrawn="1"/>
        </p:nvSpPr>
        <p:spPr>
          <a:xfrm>
            <a:off x="17030699" y="9620618"/>
            <a:ext cx="10344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3716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CEE09-E866-4EEA-9B04-80069DB39D42}" type="slidenum">
              <a:rPr lang="en-US" altLang="ko-KR" sz="1500" kern="1200" spc="-75" smtClean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pPr marL="0" marR="0" lvl="0" indent="0" algn="r" defTabSz="13716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" altLang="ko-KR" sz="1500" kern="1200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3202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4042">
          <p15:clr>
            <a:srgbClr val="FBAE40"/>
          </p15:clr>
        </p15:guide>
        <p15:guide id="6" orient="horz" pos="9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0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91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8A5016-7981-922E-2700-9C66150C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6EC758E-6356-8D75-56E6-610274B59787}"/>
              </a:ext>
            </a:extLst>
          </p:cNvPr>
          <p:cNvSpPr/>
          <p:nvPr/>
        </p:nvSpPr>
        <p:spPr>
          <a:xfrm>
            <a:off x="0" y="1"/>
            <a:ext cx="9144000" cy="10286999"/>
          </a:xfrm>
          <a:prstGeom prst="rect">
            <a:avLst/>
          </a:prstGeom>
          <a:solidFill>
            <a:srgbClr val="011025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ko-KR" altLang="en-US" sz="270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34C28-297D-2006-9554-CC7CF27FC236}"/>
              </a:ext>
            </a:extLst>
          </p:cNvPr>
          <p:cNvSpPr txBox="1"/>
          <p:nvPr/>
        </p:nvSpPr>
        <p:spPr>
          <a:xfrm>
            <a:off x="1828219" y="547113"/>
            <a:ext cx="5487561" cy="115416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 defTabSz="685800">
              <a:defRPr/>
            </a:pPr>
            <a:r>
              <a:rPr lang="ko-KR" altLang="en-US" sz="6000" b="1" spc="-22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Pretendard Black" panose="02000A03000000020004" pitchFamily="2" charset="-127"/>
              </a:rPr>
              <a:t>작성 안내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81318E-85B1-AF2D-2997-F805CFEB1B2C}"/>
              </a:ext>
            </a:extLst>
          </p:cNvPr>
          <p:cNvSpPr txBox="1"/>
          <p:nvPr/>
        </p:nvSpPr>
        <p:spPr>
          <a:xfrm>
            <a:off x="585198" y="2281500"/>
            <a:ext cx="8103500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발표자료는 본 양식을 준용하여 작성해주세요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작성 시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</a:rPr>
              <a:t>&lt;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</a:rPr>
              <a:t>평가 기준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</a:rPr>
              <a:t>&gt;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</a:rPr>
              <a:t>항목을 참고하여 작성해주시기 바랍니다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</a:rPr>
              <a:t> </a:t>
            </a:r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bg1"/>
                </a:solidFill>
                <a:latin typeface="+mj-ea"/>
              </a:rPr>
              <a:t>각 항목에서 요구하는 정보를 포함하여 작성하되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</a:rPr>
              <a:t>, </a:t>
            </a:r>
            <a:br>
              <a:rPr lang="en-US" altLang="ko-KR" sz="2000" b="1" dirty="0">
                <a:solidFill>
                  <a:schemeClr val="bg1"/>
                </a:solidFill>
                <a:latin typeface="+mj-ea"/>
              </a:rPr>
            </a:br>
            <a:r>
              <a:rPr lang="ko-KR" altLang="en-US" sz="2000" b="1" dirty="0">
                <a:solidFill>
                  <a:schemeClr val="bg1"/>
                </a:solidFill>
                <a:latin typeface="+mj-ea"/>
              </a:rPr>
              <a:t>항목을 추가하거나 순서나 구성을 변경할 수 있습니다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</a:rPr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bg1"/>
              </a:solidFill>
              <a:latin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발표자료는 선정 과제 수와 무관하게 팀별 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1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개 제출을 원칙으로 </a:t>
            </a:r>
            <a:b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</a:b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하며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, 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선정 과제 수가 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2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개 이상일 경우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,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 </a:t>
            </a:r>
            <a:r>
              <a:rPr lang="en-US" altLang="ko-KR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4.</a:t>
            </a:r>
            <a:r>
              <a:rPr lang="ko-KR" altLang="en-US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 국내 기업과의 협업 </a:t>
            </a:r>
            <a:br>
              <a:rPr lang="en-US" altLang="ko-KR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</a:br>
            <a:r>
              <a:rPr lang="ko-KR" altLang="en-US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적합성 </a:t>
            </a:r>
            <a:r>
              <a:rPr lang="en-US" altLang="ko-KR" sz="2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 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항목에 각 협력과제 지원 내용을 작성해주시기 바랍니다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</a:rPr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발표자료 분량 제한은 없습니다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.</a:t>
            </a:r>
            <a:b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단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발표 시간을 고려하여 작성해주세요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. (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발표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20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분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질의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20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분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본 페이지는 삭제 후 제출해주시기 바랍니다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accent4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작성 페이지 내 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‘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작성요령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’</a:t>
            </a: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은 삭제 후 작성해주시기 바랍니다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.</a:t>
            </a:r>
          </a:p>
          <a:p>
            <a:endParaRPr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작성 관련 문의 사항은 운영사무국으로 문의 바랍니다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.</a:t>
            </a:r>
            <a:endParaRPr lang="ko-KR" altLang="en-US" sz="3200" b="1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latin typeface="+mj-ea"/>
              <a:ea typeface="+mj-ea"/>
              <a:cs typeface="Pretendard Medium" panose="02000603000000020004" pitchFamily="2" charset="-127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EA449ADD-C8DD-FB73-0D06-8A0F14FCDF4A}"/>
              </a:ext>
            </a:extLst>
          </p:cNvPr>
          <p:cNvSpPr/>
          <p:nvPr/>
        </p:nvSpPr>
        <p:spPr>
          <a:xfrm>
            <a:off x="870857" y="8516988"/>
            <a:ext cx="2467895" cy="413022"/>
          </a:xfrm>
          <a:prstGeom prst="roundRect">
            <a:avLst>
              <a:gd name="adj" fmla="val 50000"/>
            </a:avLst>
          </a:prstGeom>
          <a:solidFill>
            <a:srgbClr val="005DE6"/>
          </a:solidFill>
          <a:ln w="15875" cmpd="thinThick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685800"/>
            <a:r>
              <a:rPr lang="ko-KR" altLang="en-US" sz="2250" b="1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prstClr val="white"/>
                </a:solidFill>
                <a:latin typeface="+mj-ea"/>
                <a:ea typeface="+mj-ea"/>
                <a:cs typeface="Pretendard" panose="02000503000000020004" pitchFamily="2" charset="-127"/>
              </a:rPr>
              <a:t>문의처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DA69E94-BEC3-D5A3-BE6D-2524038BA34B}"/>
              </a:ext>
            </a:extLst>
          </p:cNvPr>
          <p:cNvSpPr txBox="1"/>
          <p:nvPr/>
        </p:nvSpPr>
        <p:spPr>
          <a:xfrm>
            <a:off x="3523141" y="8485928"/>
            <a:ext cx="40575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altLang="ko-KR" sz="21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prstClr val="white"/>
                </a:solidFill>
                <a:latin typeface="+mj-ea"/>
                <a:ea typeface="+mj-ea"/>
                <a:cs typeface="Pretendard" panose="02000503000000020004" pitchFamily="2" charset="-127"/>
              </a:rPr>
              <a:t>ktechpioneers.contact@gmail.com</a:t>
            </a:r>
            <a:endParaRPr lang="ko-KR" altLang="en-US" sz="2100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prstClr val="white"/>
              </a:solidFill>
              <a:latin typeface="+mj-ea"/>
              <a:ea typeface="+mj-ea"/>
              <a:cs typeface="Pretendard" panose="020005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EBB9FD-A73C-E5C0-0E10-D04FE2CBAE47}"/>
              </a:ext>
            </a:extLst>
          </p:cNvPr>
          <p:cNvSpPr txBox="1"/>
          <p:nvPr/>
        </p:nvSpPr>
        <p:spPr>
          <a:xfrm>
            <a:off x="9559256" y="547113"/>
            <a:ext cx="8121775" cy="9192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05104" lvl="1">
              <a:lnSpc>
                <a:spcPts val="3419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&lt;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평가 기준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&gt;</a:t>
            </a:r>
          </a:p>
          <a:p>
            <a:pPr marL="205104" lvl="1">
              <a:lnSpc>
                <a:spcPts val="3419"/>
              </a:lnSpc>
            </a:pPr>
            <a:endParaRPr lang="en-US" altLang="ko-KR" sz="1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1.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팀 구성 및 역량</a:t>
            </a:r>
            <a:endParaRPr lang="en-US" altLang="ko-KR" sz="20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팀원의 전문성 및 실행 역량이 드러나는가 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endParaRPr lang="en-US" altLang="ko-KR" sz="20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2.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사업성</a:t>
            </a:r>
            <a:endParaRPr lang="en-US" altLang="ko-KR" sz="20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해결하려는 문제 정의와 솔루션이 명확한가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시장성 및 시장 진입 전략이 구체적인가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경쟁사 대비 강점과 포지셔닝이 명확한가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3.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기술력</a:t>
            </a:r>
            <a:endParaRPr lang="en-US" altLang="ko-KR" sz="2000" b="1" dirty="0">
              <a:solidFill>
                <a:schemeClr val="bg1"/>
              </a:solidFill>
              <a:latin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팀의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핵심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기술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/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솔루션이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명확</a:t>
            </a:r>
            <a:r>
              <a:rPr lang="ko-KR" altLang="en-US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한가</a:t>
            </a:r>
            <a:endParaRPr lang="en-US" altLang="ko-KR" sz="1899" dirty="0">
              <a:solidFill>
                <a:schemeClr val="bg1"/>
              </a:solidFill>
              <a:latin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팀의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핵심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기술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/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솔루션의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차별성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및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검증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근거가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제시되어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cs typeface="Poppins"/>
                <a:sym typeface="Poppins"/>
              </a:rPr>
              <a:t>있는가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4.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국내 기업과의 협업 적합성 </a:t>
            </a:r>
            <a:endParaRPr lang="en-US" altLang="ko-KR" sz="20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협력과제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(PoC/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협업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) </a:t>
            </a: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계획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이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명확한가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협력과제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달성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목표가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구체적이고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현실적인가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협력과제 산출 기대효과 및 파급효과가 제시되어 있는가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205104" lvl="1">
              <a:lnSpc>
                <a:spcPts val="3419"/>
              </a:lnSpc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5.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사회적 가치</a:t>
            </a:r>
            <a:endParaRPr lang="en-US" altLang="ko-KR" sz="2000" b="1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  <a:p>
            <a:pPr marL="410209" lvl="1" indent="-205105">
              <a:lnSpc>
                <a:spcPts val="3419"/>
              </a:lnSpc>
              <a:buFont typeface="Arial"/>
              <a:buChar char="•"/>
            </a:pP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한국과의 연결성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, </a:t>
            </a: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사회적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·</a:t>
            </a:r>
            <a:r>
              <a:rPr lang="ko-KR" altLang="en-US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경제적 기여 가능성에 대해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설명되어</a:t>
            </a:r>
            <a:r>
              <a:rPr lang="en-US" altLang="ko-KR" sz="1899" dirty="0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 </a:t>
            </a:r>
            <a:r>
              <a:rPr lang="en-US" altLang="ko-KR" sz="1899" dirty="0" err="1">
                <a:solidFill>
                  <a:schemeClr val="bg1"/>
                </a:solidFill>
                <a:latin typeface="+mj-ea"/>
                <a:ea typeface="+mj-ea"/>
                <a:cs typeface="Poppins"/>
                <a:sym typeface="Poppins"/>
              </a:rPr>
              <a:t>있는가</a:t>
            </a:r>
            <a:endParaRPr lang="en-US" altLang="ko-KR" sz="1899" dirty="0">
              <a:solidFill>
                <a:schemeClr val="bg1"/>
              </a:solidFill>
              <a:latin typeface="+mj-ea"/>
              <a:ea typeface="+mj-ea"/>
              <a:cs typeface="Poppins"/>
              <a:sym typeface="Poppin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367049-017A-8406-DDBB-01B03229E7DC}"/>
              </a:ext>
            </a:extLst>
          </p:cNvPr>
          <p:cNvSpPr/>
          <p:nvPr/>
        </p:nvSpPr>
        <p:spPr>
          <a:xfrm>
            <a:off x="17907000" y="9521878"/>
            <a:ext cx="152400" cy="574622"/>
          </a:xfrm>
          <a:prstGeom prst="rect">
            <a:avLst/>
          </a:prstGeom>
          <a:solidFill>
            <a:srgbClr val="0409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42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우주, 대기권 밖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103EAE-D300-3AA8-6DC5-37AF591A5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0AB2EA7-DD27-E362-5170-C9DDB638DD25}"/>
              </a:ext>
            </a:extLst>
          </p:cNvPr>
          <p:cNvSpPr/>
          <p:nvPr/>
        </p:nvSpPr>
        <p:spPr>
          <a:xfrm>
            <a:off x="1399310" y="5638800"/>
            <a:ext cx="1427018" cy="1288473"/>
          </a:xfrm>
          <a:prstGeom prst="rect">
            <a:avLst/>
          </a:prstGeom>
          <a:solidFill>
            <a:srgbClr val="0F0D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latinLnBrk="1">
              <a:defRPr/>
            </a:pPr>
            <a:endParaRPr lang="ko-KR" altLang="en-US" sz="2700">
              <a:solidFill>
                <a:prstClr val="white"/>
              </a:solidFill>
              <a:latin typeface="맑은 고딕" panose="02110004020202020204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C0868-2A85-AA25-140A-D12797E427F2}"/>
              </a:ext>
            </a:extLst>
          </p:cNvPr>
          <p:cNvSpPr txBox="1"/>
          <p:nvPr/>
        </p:nvSpPr>
        <p:spPr>
          <a:xfrm>
            <a:off x="762000" y="3652107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2026</a:t>
            </a:r>
            <a:r>
              <a:rPr lang="ko-KR" altLang="en-US" sz="4800" b="1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년도 대면평가 발표자료</a:t>
            </a:r>
            <a:endParaRPr lang="en-US" altLang="ko-KR" sz="4800" b="1" spc="-75" dirty="0">
              <a:ln>
                <a:solidFill>
                  <a:srgbClr val="51C1E7">
                    <a:alpha val="0"/>
                  </a:srgbClr>
                </a:solidFill>
              </a:ln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3AE14-9A5A-18B2-F8D6-856A4B83CE93}"/>
              </a:ext>
            </a:extLst>
          </p:cNvPr>
          <p:cNvSpPr txBox="1"/>
          <p:nvPr/>
        </p:nvSpPr>
        <p:spPr>
          <a:xfrm>
            <a:off x="762000" y="5803897"/>
            <a:ext cx="11277600" cy="259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spc="-75" dirty="0" err="1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팀명</a:t>
            </a:r>
            <a:r>
              <a:rPr lang="ko-KR" altLang="en-US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 </a:t>
            </a:r>
            <a:r>
              <a:rPr lang="en-US" altLang="ko-KR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spc="-75" dirty="0" err="1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리더명</a:t>
            </a:r>
            <a:r>
              <a:rPr lang="ko-KR" altLang="en-US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 </a:t>
            </a:r>
            <a:r>
              <a:rPr lang="en-US" altLang="ko-KR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spc="-75" dirty="0" err="1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초격차</a:t>
            </a:r>
            <a:r>
              <a:rPr lang="ko-KR" altLang="en-US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 기술 분야 </a:t>
            </a:r>
            <a:r>
              <a:rPr lang="en-US" altLang="ko-KR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글로벌 활동 국가 </a:t>
            </a:r>
            <a:r>
              <a:rPr lang="en-US" altLang="ko-KR" sz="2800" spc="-75" dirty="0">
                <a:ln>
                  <a:solidFill>
                    <a:srgbClr val="51C1E7">
                      <a:alpha val="0"/>
                    </a:srgb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Pretendard Medium" panose="02000603000000020004" pitchFamily="2" charset="-127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64497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39C4-4167-1618-2E0E-450027BC8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DA3507F2-0FB9-8214-B9A8-CE322E2C9169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팀 구성 및 역량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EE6404EA-5FDE-BE07-BCEE-75FBB64D3264}"/>
              </a:ext>
            </a:extLst>
          </p:cNvPr>
          <p:cNvCxnSpPr>
            <a:cxnSpLocks/>
          </p:cNvCxnSpPr>
          <p:nvPr/>
        </p:nvCxnSpPr>
        <p:spPr>
          <a:xfrm>
            <a:off x="4546534" y="1167774"/>
            <a:ext cx="12979467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0256951C-0BCE-155B-0DDB-3C21019CE344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01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55759F30-04D3-06C9-0601-2EF3D080A402}"/>
              </a:ext>
            </a:extLst>
          </p:cNvPr>
          <p:cNvSpPr txBox="1"/>
          <p:nvPr/>
        </p:nvSpPr>
        <p:spPr>
          <a:xfrm>
            <a:off x="794656" y="2004771"/>
            <a:ext cx="8231644" cy="1759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팀(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  <a:r>
              <a:rPr 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구성원 소개 및 역할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구성원 프로필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EFD8170-368F-59A8-C70F-BA36E618FE9F}"/>
              </a:ext>
            </a:extLst>
          </p:cNvPr>
          <p:cNvSpPr/>
          <p:nvPr/>
        </p:nvSpPr>
        <p:spPr>
          <a:xfrm>
            <a:off x="794656" y="8472414"/>
            <a:ext cx="12309986" cy="462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 </a:t>
            </a:r>
            <a:r>
              <a:rPr lang="ko-KR" altLang="en-US" dirty="0"/>
              <a:t>구성원의 전문성을 보여줄 수 있는 객관적인 근거를 함께 제시해주세요</a:t>
            </a:r>
            <a:r>
              <a:rPr lang="en-US" altLang="ko-KR" dirty="0"/>
              <a:t>. (</a:t>
            </a:r>
            <a:r>
              <a:rPr lang="ko-KR" altLang="en-US" dirty="0"/>
              <a:t>경력</a:t>
            </a:r>
            <a:r>
              <a:rPr lang="en-US" altLang="ko-KR" dirty="0"/>
              <a:t>, </a:t>
            </a:r>
            <a:r>
              <a:rPr lang="ko-KR" altLang="en-US" dirty="0"/>
              <a:t>기술 역량</a:t>
            </a:r>
            <a:r>
              <a:rPr lang="en-US" altLang="ko-KR" dirty="0"/>
              <a:t>, </a:t>
            </a:r>
            <a:r>
              <a:rPr lang="ko-KR" altLang="en-US" dirty="0"/>
              <a:t>성과 등</a:t>
            </a:r>
            <a:r>
              <a:rPr lang="en-US" altLang="ko-KR" dirty="0"/>
              <a:t>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C183EE93-EF01-7398-30A6-621938FF7E13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</p:spTree>
    <p:extLst>
      <p:ext uri="{BB962C8B-B14F-4D97-AF65-F5344CB8AC3E}">
        <p14:creationId xmlns:p14="http://schemas.microsoft.com/office/powerpoint/2010/main" val="347124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8837-194F-8D97-F549-3E0B342D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5DB4906F-9D14-F62E-4B0D-8672DFFD1C57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팀 구성 및 역량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4BA8E769-DC91-0B38-36E9-4BF8B3F4FAE6}"/>
              </a:ext>
            </a:extLst>
          </p:cNvPr>
          <p:cNvCxnSpPr>
            <a:cxnSpLocks/>
          </p:cNvCxnSpPr>
          <p:nvPr/>
        </p:nvCxnSpPr>
        <p:spPr>
          <a:xfrm>
            <a:off x="4546534" y="1167774"/>
            <a:ext cx="12979467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97E95657-C998-0B03-C884-CB4F27D0B1E7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01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8B7BB18B-62E2-9CE3-F3E7-3E7EAE6E37E1}"/>
              </a:ext>
            </a:extLst>
          </p:cNvPr>
          <p:cNvSpPr/>
          <p:nvPr/>
        </p:nvSpPr>
        <p:spPr>
          <a:xfrm>
            <a:off x="794656" y="8472414"/>
            <a:ext cx="12309986" cy="462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 </a:t>
            </a:r>
            <a:r>
              <a:rPr lang="ko-KR" altLang="en-US" dirty="0"/>
              <a:t>구성원의 전문성을 보여줄 수 있는 객관적인 근거를 함께 제시해주세요</a:t>
            </a:r>
            <a:r>
              <a:rPr lang="en-US" altLang="ko-KR" dirty="0"/>
              <a:t>. (</a:t>
            </a:r>
            <a:r>
              <a:rPr lang="ko-KR" altLang="en-US" dirty="0"/>
              <a:t>경력</a:t>
            </a:r>
            <a:r>
              <a:rPr lang="en-US" altLang="ko-KR" dirty="0"/>
              <a:t>, </a:t>
            </a:r>
            <a:r>
              <a:rPr lang="ko-KR" altLang="en-US" dirty="0"/>
              <a:t>기술 역량</a:t>
            </a:r>
            <a:r>
              <a:rPr lang="en-US" altLang="ko-KR" dirty="0"/>
              <a:t>, </a:t>
            </a:r>
            <a:r>
              <a:rPr lang="ko-KR" altLang="en-US" dirty="0"/>
              <a:t>성과 등</a:t>
            </a:r>
            <a:r>
              <a:rPr lang="en-US" altLang="ko-KR" dirty="0"/>
              <a:t>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DC6A957E-7C62-E05A-8990-1F385D6980D0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3" name="TextBox 64">
            <a:extLst>
              <a:ext uri="{FF2B5EF4-FFF2-40B4-BE49-F238E27FC236}">
                <a16:creationId xmlns:a16="http://schemas.microsoft.com/office/drawing/2014/main" id="{8A8FD348-9337-6B0D-2601-84D72A4F53F8}"/>
              </a:ext>
            </a:extLst>
          </p:cNvPr>
          <p:cNvSpPr txBox="1"/>
          <p:nvPr/>
        </p:nvSpPr>
        <p:spPr>
          <a:xfrm>
            <a:off x="794656" y="2004771"/>
            <a:ext cx="8231644" cy="483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 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일반 현황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주요 연혁 및 이력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핵심 성과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취득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특허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인증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제품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개발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계약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en-US" altLang="ko-KR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매출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등</a:t>
            </a: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0148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66816-BB26-A54B-8843-66D77DD42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4889B925-FCD3-2C43-9359-EB49CB398B96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02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F227B7CE-466D-78CE-58AF-9BC9EEFB58C6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문제 정의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해결하고자 하는 시장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·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고객의 문제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시장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문제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의 규모 및 시장성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솔루션 및 가치 제안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문제 해결을 위한 팀의 솔루션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핵심 가치 제안</a:t>
            </a:r>
            <a:endParaRPr lang="en-US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B932B059-7FF4-6303-9FE3-ACF89E3F681F}"/>
              </a:ext>
            </a:extLst>
          </p:cNvPr>
          <p:cNvSpPr/>
          <p:nvPr/>
        </p:nvSpPr>
        <p:spPr>
          <a:xfrm>
            <a:off x="794656" y="8472414"/>
            <a:ext cx="12309986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</a:t>
            </a:r>
            <a:r>
              <a:rPr lang="ko-KR" altLang="en-US" dirty="0"/>
              <a:t>이 집중하는 문제와 솔루션의 차별점을 강조해주세요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데이터는 공신력 있는 출처를 인용하고 명시해주세요</a:t>
            </a:r>
            <a:r>
              <a:rPr lang="en-US" altLang="ko-KR" dirty="0"/>
              <a:t>.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0ABA560-DBC9-356F-E572-F369E32E16BE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6F137E5E-E82F-6D7B-F7E2-20364A910145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사업성</a:t>
            </a:r>
          </a:p>
        </p:txBody>
      </p:sp>
      <p:cxnSp>
        <p:nvCxnSpPr>
          <p:cNvPr id="3" name="직선 연결선[R] 4">
            <a:extLst>
              <a:ext uri="{FF2B5EF4-FFF2-40B4-BE49-F238E27FC236}">
                <a16:creationId xmlns:a16="http://schemas.microsoft.com/office/drawing/2014/main" id="{09F66FE2-AB13-60F9-5616-1178CBD8660F}"/>
              </a:ext>
            </a:extLst>
          </p:cNvPr>
          <p:cNvCxnSpPr>
            <a:cxnSpLocks/>
          </p:cNvCxnSpPr>
          <p:nvPr/>
        </p:nvCxnSpPr>
        <p:spPr>
          <a:xfrm>
            <a:off x="3276600" y="1167774"/>
            <a:ext cx="14249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117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776B0-46BF-755F-F5BC-DB9B0284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23AEBDA0-DB34-CF70-CBEC-73E843E3532F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02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9CE7AF33-906F-F5C5-59D2-DB1BCBB5EFBB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시장성 및 시장 진입 전략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시장 규모 및 성장 전망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초기 진입 시장 전략 및 로드맵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경쟁 분석 및 포지셔닝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경쟁 구도 분석 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의 포지셔닝</a:t>
            </a:r>
            <a:endParaRPr lang="en-US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E79DC121-A6F3-528F-0394-E540B0E2FDB1}"/>
              </a:ext>
            </a:extLst>
          </p:cNvPr>
          <p:cNvSpPr/>
          <p:nvPr/>
        </p:nvSpPr>
        <p:spPr>
          <a:xfrm>
            <a:off x="794656" y="8472414"/>
            <a:ext cx="12309986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시장 관련 데이터는 공신력 있는 출처를 인용하고 명시해주세요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경쟁 분석은 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</a:t>
            </a:r>
            <a:r>
              <a:rPr lang="ko-KR" altLang="en-US" dirty="0"/>
              <a:t>의 포지셔닝이 드러나도록 작성해주세요</a:t>
            </a:r>
            <a:r>
              <a:rPr lang="en-US" altLang="ko-KR" dirty="0"/>
              <a:t>. (</a:t>
            </a:r>
            <a:r>
              <a:rPr lang="ko-KR" altLang="en-US" dirty="0"/>
              <a:t>비교표 등</a:t>
            </a:r>
            <a:r>
              <a:rPr lang="en-US" altLang="ko-KR" dirty="0"/>
              <a:t>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F1A52D48-FBF6-6B78-2D16-2E608CAE7C94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58882F27-0B57-A88C-A0BF-9766E86EEE16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사업성</a:t>
            </a:r>
          </a:p>
        </p:txBody>
      </p:sp>
      <p:cxnSp>
        <p:nvCxnSpPr>
          <p:cNvPr id="3" name="직선 연결선[R] 4">
            <a:extLst>
              <a:ext uri="{FF2B5EF4-FFF2-40B4-BE49-F238E27FC236}">
                <a16:creationId xmlns:a16="http://schemas.microsoft.com/office/drawing/2014/main" id="{4B779A73-CFCE-95D7-0711-BAA615AC840B}"/>
              </a:ext>
            </a:extLst>
          </p:cNvPr>
          <p:cNvCxnSpPr>
            <a:cxnSpLocks/>
          </p:cNvCxnSpPr>
          <p:nvPr/>
        </p:nvCxnSpPr>
        <p:spPr>
          <a:xfrm>
            <a:off x="3276600" y="1167774"/>
            <a:ext cx="14249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672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3CE5F-F1CE-ED3B-A924-594D7B15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68509DAC-0D2F-ED86-3B93-DBE4A69EB1B3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02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80A5BF19-A004-C907-5A2E-CD62FC6D8BED}"/>
              </a:ext>
            </a:extLst>
          </p:cNvPr>
          <p:cNvSpPr txBox="1"/>
          <p:nvPr/>
        </p:nvSpPr>
        <p:spPr>
          <a:xfrm>
            <a:off x="794656" y="2004771"/>
            <a:ext cx="8231644" cy="1759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비즈니스 모델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수익화 전략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및 예상 매출액 등</a:t>
            </a: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E2D83DA5-5BBD-D503-1387-A2B5CA4883EB}"/>
              </a:ext>
            </a:extLst>
          </p:cNvPr>
          <p:cNvSpPr/>
          <p:nvPr/>
        </p:nvSpPr>
        <p:spPr>
          <a:xfrm>
            <a:off x="794656" y="8472414"/>
            <a:ext cx="12309986" cy="462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구체적인 수익화 전략을 작성해주세요</a:t>
            </a:r>
            <a:r>
              <a:rPr lang="en-US" altLang="ko-KR" dirty="0"/>
              <a:t>. (</a:t>
            </a:r>
            <a:r>
              <a:rPr lang="ko-KR" altLang="en-US" dirty="0"/>
              <a:t>추정 데이터는 객관적인 근거와 함께 제시해주세요</a:t>
            </a:r>
            <a:r>
              <a:rPr lang="en-US" altLang="ko-KR" dirty="0"/>
              <a:t>.)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1D7B88F8-F222-0F98-A2B9-61FC5C2E7149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B94195DA-84ED-EAE3-7ED8-CAE2044A5402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사업성</a:t>
            </a:r>
          </a:p>
        </p:txBody>
      </p:sp>
      <p:cxnSp>
        <p:nvCxnSpPr>
          <p:cNvPr id="3" name="직선 연결선[R] 4">
            <a:extLst>
              <a:ext uri="{FF2B5EF4-FFF2-40B4-BE49-F238E27FC236}">
                <a16:creationId xmlns:a16="http://schemas.microsoft.com/office/drawing/2014/main" id="{09B6DA22-8410-B3CE-94D6-3635410622AF}"/>
              </a:ext>
            </a:extLst>
          </p:cNvPr>
          <p:cNvCxnSpPr>
            <a:cxnSpLocks/>
          </p:cNvCxnSpPr>
          <p:nvPr/>
        </p:nvCxnSpPr>
        <p:spPr>
          <a:xfrm>
            <a:off x="3276600" y="1167774"/>
            <a:ext cx="14249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528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79A09-D99B-A472-38B7-860F8EB9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0BE21886-23EB-E947-F3D7-F0B8C26C078F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기술력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2ACDF812-65EC-640A-2B76-CBB928841A93}"/>
              </a:ext>
            </a:extLst>
          </p:cNvPr>
          <p:cNvCxnSpPr>
            <a:cxnSpLocks/>
          </p:cNvCxnSpPr>
          <p:nvPr/>
        </p:nvCxnSpPr>
        <p:spPr>
          <a:xfrm>
            <a:off x="3276600" y="1167774"/>
            <a:ext cx="14249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EACB1E22-58A7-1134-C549-A86F03C98D7D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03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140D28D-61BD-9679-215A-67E72AF07935}"/>
              </a:ext>
            </a:extLst>
          </p:cNvPr>
          <p:cNvSpPr/>
          <p:nvPr/>
        </p:nvSpPr>
        <p:spPr>
          <a:xfrm>
            <a:off x="794656" y="8472414"/>
            <a:ext cx="12309986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 </a:t>
            </a:r>
            <a:r>
              <a:rPr lang="ko-KR" altLang="en-US" dirty="0"/>
              <a:t>보유한 핵심 기술</a:t>
            </a:r>
            <a:r>
              <a:rPr lang="en-US" altLang="ko-KR" dirty="0"/>
              <a:t>/</a:t>
            </a:r>
            <a:r>
              <a:rPr lang="ko-KR" altLang="en-US" dirty="0"/>
              <a:t>솔루션을 직관적으로 이해할 수 있는 자료를 제시해주세요</a:t>
            </a:r>
            <a:r>
              <a:rPr lang="en-US" altLang="ko-KR" dirty="0"/>
              <a:t>. (</a:t>
            </a:r>
            <a:r>
              <a:rPr lang="ko-KR" altLang="en-US" dirty="0"/>
              <a:t>이미지</a:t>
            </a:r>
            <a:r>
              <a:rPr lang="en-US" altLang="ko-KR" dirty="0"/>
              <a:t>, </a:t>
            </a:r>
            <a:r>
              <a:rPr lang="ko-KR" altLang="en-US" dirty="0"/>
              <a:t>구조도 등</a:t>
            </a:r>
            <a:r>
              <a:rPr lang="en-US" altLang="ko-KR" dirty="0"/>
              <a:t>)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기존 기술 또는 경쟁 솔루션 대비 차별성을 객관적 지표로 제시해주세요</a:t>
            </a:r>
            <a:r>
              <a:rPr lang="en-US" altLang="ko-KR" dirty="0"/>
              <a:t>. (</a:t>
            </a:r>
            <a:r>
              <a:rPr lang="ko-KR" altLang="en-US" dirty="0"/>
              <a:t>수치</a:t>
            </a:r>
            <a:r>
              <a:rPr lang="en-US" altLang="ko-KR" dirty="0"/>
              <a:t>, </a:t>
            </a:r>
            <a:r>
              <a:rPr lang="ko-KR" altLang="en-US" dirty="0" err="1"/>
              <a:t>비교포</a:t>
            </a:r>
            <a:r>
              <a:rPr lang="ko-KR" altLang="en-US" dirty="0"/>
              <a:t> 등</a:t>
            </a:r>
            <a:r>
              <a:rPr lang="en-US" altLang="ko-KR" dirty="0"/>
              <a:t>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149BF66E-BFF7-7245-EC02-9930AE55397E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3" name="TextBox 64">
            <a:extLst>
              <a:ext uri="{FF2B5EF4-FFF2-40B4-BE49-F238E27FC236}">
                <a16:creationId xmlns:a16="http://schemas.microsoft.com/office/drawing/2014/main" id="{2A5C8532-F651-6C07-4246-E6A0E9711C55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팀(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법인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 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핵심 기술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/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솔루션 소개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핵심 기술 요소 및 기능 소개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</a:t>
            </a: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기술의 차별성 및 경쟁 우위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기존 기술 대비 </a:t>
            </a:r>
            <a:r>
              <a:rPr lang="ko-KR" altLang="en-US" sz="2000" i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차별점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기술적 진입장벽 등</a:t>
            </a:r>
            <a:endParaRPr lang="en-US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90018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9CD6-0FF4-A187-F422-DE222B8D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94300EEE-DEF2-3D02-8A09-7B021A023547}"/>
              </a:ext>
            </a:extLst>
          </p:cNvPr>
          <p:cNvSpPr txBox="1"/>
          <p:nvPr/>
        </p:nvSpPr>
        <p:spPr>
          <a:xfrm>
            <a:off x="1798670" y="688918"/>
            <a:ext cx="3235193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기술력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0A30C8D2-01A5-AC84-4B35-371692299EC9}"/>
              </a:ext>
            </a:extLst>
          </p:cNvPr>
          <p:cNvCxnSpPr>
            <a:cxnSpLocks/>
          </p:cNvCxnSpPr>
          <p:nvPr/>
        </p:nvCxnSpPr>
        <p:spPr>
          <a:xfrm>
            <a:off x="3276600" y="1167774"/>
            <a:ext cx="14249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F7F2DFD6-8E61-1367-29FE-373BD44D27E2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03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B9A9FEAA-20EC-C006-318E-279BF3F11AFE}"/>
              </a:ext>
            </a:extLst>
          </p:cNvPr>
          <p:cNvSpPr/>
          <p:nvPr/>
        </p:nvSpPr>
        <p:spPr>
          <a:xfrm>
            <a:off x="794656" y="8472414"/>
            <a:ext cx="12309986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</a:t>
            </a:r>
            <a:r>
              <a:rPr lang="ko-KR" altLang="en-US" dirty="0"/>
              <a:t>이 보유한 기술의 신뢰성을 입증할 수 있는 객관적 검증 자료를 함께 첨부해주세요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FontTx/>
              <a:buAutoNum type="arabicPeriod"/>
            </a:pPr>
            <a:r>
              <a:rPr lang="ko-KR" altLang="en-US" dirty="0"/>
              <a:t>팀</a:t>
            </a:r>
            <a:r>
              <a:rPr lang="en-US" altLang="ko-KR" dirty="0"/>
              <a:t>(</a:t>
            </a:r>
            <a:r>
              <a:rPr lang="ko-KR" altLang="en-US" dirty="0"/>
              <a:t>법인</a:t>
            </a:r>
            <a:r>
              <a:rPr lang="en-US" altLang="ko-KR" dirty="0"/>
              <a:t>)</a:t>
            </a:r>
            <a:r>
              <a:rPr lang="ko-KR" altLang="en-US" dirty="0"/>
              <a:t>의 기술 고도화 로드맵 및 단계별 성과지표</a:t>
            </a:r>
            <a:r>
              <a:rPr lang="en-US" altLang="ko-KR" dirty="0"/>
              <a:t>(</a:t>
            </a:r>
            <a:r>
              <a:rPr lang="ko-KR" altLang="en-US" dirty="0"/>
              <a:t>마일스톤</a:t>
            </a:r>
            <a:r>
              <a:rPr lang="en-US" altLang="ko-KR" dirty="0"/>
              <a:t>)</a:t>
            </a:r>
            <a:r>
              <a:rPr lang="ko-KR" altLang="en-US" dirty="0"/>
              <a:t>을 작성해주세요</a:t>
            </a:r>
            <a:r>
              <a:rPr lang="en-US" altLang="ko-KR" dirty="0"/>
              <a:t>.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56AE3E87-FC77-F967-59D8-8C1A10102C61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3" name="TextBox 64">
            <a:extLst>
              <a:ext uri="{FF2B5EF4-FFF2-40B4-BE49-F238E27FC236}">
                <a16:creationId xmlns:a16="http://schemas.microsoft.com/office/drawing/2014/main" id="{CBD3DE7A-C41C-9161-2960-F6F94BD3D83E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기술성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검증 근거 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자체 검증 지표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정량적 지표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시제품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· MVP · PoC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결과 지표 등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기술개발 및 </a:t>
            </a:r>
            <a:r>
              <a:rPr lang="en-US" altLang="ko-KR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IP </a:t>
            </a: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보유 현황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기술개발 현황 및 로드맵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보유 지식재산권 또는 인증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/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시험성적서 등  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4210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C809B-F2C5-41C7-7C51-6F645618A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FDA85A24-BE19-64CA-1EE4-5114FB74B9A4}"/>
              </a:ext>
            </a:extLst>
          </p:cNvPr>
          <p:cNvSpPr txBox="1"/>
          <p:nvPr/>
        </p:nvSpPr>
        <p:spPr>
          <a:xfrm>
            <a:off x="1798670" y="688918"/>
            <a:ext cx="5059330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국내 기업과의 협업 적합성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8DC91BFE-759E-D956-B8A4-901D57814D21}"/>
              </a:ext>
            </a:extLst>
          </p:cNvPr>
          <p:cNvCxnSpPr>
            <a:cxnSpLocks/>
          </p:cNvCxnSpPr>
          <p:nvPr/>
        </p:nvCxnSpPr>
        <p:spPr>
          <a:xfrm>
            <a:off x="6172200" y="1167774"/>
            <a:ext cx="113538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A4F9D3AE-574A-2ADF-C248-55830EB13A82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04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C87A83B-E289-8BE5-9AA0-228D2669A99B}"/>
              </a:ext>
            </a:extLst>
          </p:cNvPr>
          <p:cNvSpPr/>
          <p:nvPr/>
        </p:nvSpPr>
        <p:spPr>
          <a:xfrm>
            <a:off x="794656" y="8472414"/>
            <a:ext cx="12309986" cy="87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b="1" u="sng" dirty="0"/>
              <a:t>선정 과제가 </a:t>
            </a:r>
            <a:r>
              <a:rPr lang="en-US" altLang="ko-KR" b="1" u="sng" dirty="0"/>
              <a:t>2</a:t>
            </a:r>
            <a:r>
              <a:rPr lang="ko-KR" altLang="en-US" b="1" u="sng" dirty="0"/>
              <a:t>개 이상일 경우 협력과제 내용을 각각 작성해주세요</a:t>
            </a:r>
            <a:r>
              <a:rPr lang="en-US" altLang="ko-KR" b="1" u="sng" dirty="0"/>
              <a:t>. 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수요기업에 대한 분석을 기반으로</a:t>
            </a:r>
            <a:r>
              <a:rPr lang="en-US" altLang="ko-KR" dirty="0"/>
              <a:t>, </a:t>
            </a:r>
            <a:r>
              <a:rPr lang="ko-KR" altLang="en-US" dirty="0"/>
              <a:t>협력과제 수행 필요성을 제시해주세요</a:t>
            </a:r>
            <a:r>
              <a:rPr lang="en-US" altLang="ko-KR" dirty="0"/>
              <a:t>.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C0781EDD-B041-71D5-5C6A-FC6931249467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4" name="TextBox 64">
            <a:extLst>
              <a:ext uri="{FF2B5EF4-FFF2-40B4-BE49-F238E27FC236}">
                <a16:creationId xmlns:a16="http://schemas.microsoft.com/office/drawing/2014/main" id="{BE0D82F6-1D83-B2C6-36AE-86E10CE5345F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개요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지원 협력과제 개요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</a:t>
            </a: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필요성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 제안 및 수행 배경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수요기업 분석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실행 가능성</a:t>
            </a:r>
            <a:endParaRPr lang="en-US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944018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6DED0-AB4D-16F8-DA70-D3057A4A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B5EE783B-1E56-7A20-0948-8E804A47F37A}"/>
              </a:ext>
            </a:extLst>
          </p:cNvPr>
          <p:cNvSpPr txBox="1"/>
          <p:nvPr/>
        </p:nvSpPr>
        <p:spPr>
          <a:xfrm>
            <a:off x="1798670" y="688918"/>
            <a:ext cx="5059330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국내 기업과의 협업 적합성</a:t>
            </a:r>
            <a:endParaRPr kumimoji="1" lang="ko-KR" altLang="en-US" sz="2700" b="1" spc="-60" dirty="0">
              <a:ln>
                <a:solidFill>
                  <a:srgbClr val="004976">
                    <a:alpha val="0"/>
                  </a:srgbClr>
                </a:solidFill>
              </a:ln>
              <a:solidFill>
                <a:srgbClr val="0A2868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C883F8EA-7712-48C5-98B8-9EBCAC98ED2A}"/>
              </a:ext>
            </a:extLst>
          </p:cNvPr>
          <p:cNvCxnSpPr>
            <a:cxnSpLocks/>
          </p:cNvCxnSpPr>
          <p:nvPr/>
        </p:nvCxnSpPr>
        <p:spPr>
          <a:xfrm>
            <a:off x="6172200" y="1167774"/>
            <a:ext cx="113538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0C18127B-A582-8C3B-98B4-58E202C9733A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04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CCC3D895-FE6C-482C-1F88-3A0AA173BBBD}"/>
              </a:ext>
            </a:extLst>
          </p:cNvPr>
          <p:cNvSpPr/>
          <p:nvPr/>
        </p:nvSpPr>
        <p:spPr>
          <a:xfrm>
            <a:off x="794656" y="8472414"/>
            <a:ext cx="12309986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수요기업과의 협력과제 수행 범위 및 일정을 제시해주세요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협력과제에 대한 정성적</a:t>
            </a:r>
            <a:r>
              <a:rPr lang="en-US" altLang="ko-KR" dirty="0"/>
              <a:t>/</a:t>
            </a:r>
            <a:r>
              <a:rPr lang="ko-KR" altLang="en-US" dirty="0"/>
              <a:t>정량적 목표를 제안해주세요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협력과제 결과에 대한 기대효과를 작성해주세요</a:t>
            </a:r>
            <a:r>
              <a:rPr lang="en-US" altLang="ko-KR" dirty="0"/>
              <a:t>.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endParaRPr lang="en-US" altLang="ko-KR" dirty="0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AC87FB2C-EBC9-F67C-D343-DB640DAE1BD6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4" name="TextBox 64">
            <a:extLst>
              <a:ext uri="{FF2B5EF4-FFF2-40B4-BE49-F238E27FC236}">
                <a16:creationId xmlns:a16="http://schemas.microsoft.com/office/drawing/2014/main" id="{2FC1DACA-C2F3-3C5E-C0BC-C8923C6770F8}"/>
              </a:ext>
            </a:extLst>
          </p:cNvPr>
          <p:cNvSpPr txBox="1"/>
          <p:nvPr/>
        </p:nvSpPr>
        <p:spPr>
          <a:xfrm>
            <a:off x="794656" y="2004771"/>
            <a:ext cx="8231644" cy="545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수행 계획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협업 범위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수행 일정 등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목표 제시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수행 마일스톤  </a:t>
            </a:r>
            <a:endParaRPr lang="en-US" altLang="ko-KR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협력과제 산출물 기대효과 </a:t>
            </a:r>
            <a:endParaRPr lang="en-US" sz="2000" i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359806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764A-E4F3-9B33-6774-10B700CB3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12F44F34-C1F1-7EEE-C440-5B6AF8811B57}"/>
              </a:ext>
            </a:extLst>
          </p:cNvPr>
          <p:cNvSpPr txBox="1"/>
          <p:nvPr/>
        </p:nvSpPr>
        <p:spPr>
          <a:xfrm>
            <a:off x="1798670" y="688918"/>
            <a:ext cx="5059330" cy="68790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defTabSz="1371600" latinLnBrk="1">
              <a:defRPr/>
            </a:pPr>
            <a:r>
              <a:rPr kumimoji="1" lang="ko-KR" altLang="en-US" sz="2700" b="1" spc="-6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rgbClr val="0A286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</a:rPr>
              <a:t>사회적 가치</a:t>
            </a:r>
          </a:p>
        </p:txBody>
      </p:sp>
      <p:cxnSp>
        <p:nvCxnSpPr>
          <p:cNvPr id="18" name="직선 연결선[R] 4">
            <a:extLst>
              <a:ext uri="{FF2B5EF4-FFF2-40B4-BE49-F238E27FC236}">
                <a16:creationId xmlns:a16="http://schemas.microsoft.com/office/drawing/2014/main" id="{65280533-298D-C19F-41CE-58F1356CE4B6}"/>
              </a:ext>
            </a:extLst>
          </p:cNvPr>
          <p:cNvCxnSpPr>
            <a:cxnSpLocks/>
          </p:cNvCxnSpPr>
          <p:nvPr/>
        </p:nvCxnSpPr>
        <p:spPr>
          <a:xfrm>
            <a:off x="4038600" y="1167774"/>
            <a:ext cx="13487401" cy="0"/>
          </a:xfrm>
          <a:prstGeom prst="line">
            <a:avLst/>
          </a:prstGeom>
          <a:ln w="12700">
            <a:solidFill>
              <a:srgbClr val="0A2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84481CAD-85D0-48A3-960D-916CFAF1C1BB}"/>
              </a:ext>
            </a:extLst>
          </p:cNvPr>
          <p:cNvSpPr txBox="1"/>
          <p:nvPr/>
        </p:nvSpPr>
        <p:spPr>
          <a:xfrm>
            <a:off x="412502" y="370605"/>
            <a:ext cx="1600200" cy="116343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ctr" defTabSz="1371600" latinLnBrk="1">
              <a:defRPr/>
            </a:pPr>
            <a:r>
              <a:rPr kumimoji="1" lang="en-US" altLang="ko-KR" sz="3600" dirty="0">
                <a:ln>
                  <a:solidFill>
                    <a:srgbClr val="004976">
                      <a:alpha val="0"/>
                    </a:srgb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05</a:t>
            </a:r>
            <a:endParaRPr kumimoji="1" lang="ko-KR" altLang="en-US" sz="3600" dirty="0">
              <a:ln>
                <a:solidFill>
                  <a:srgbClr val="004976">
                    <a:alpha val="0"/>
                  </a:srgbClr>
                </a:solidFill>
              </a:ln>
              <a:solidFill>
                <a:schemeClr val="bg1"/>
              </a:solidFill>
              <a:latin typeface="Noto Sans" panose="020B0502040504020204" pitchFamily="34" charset="0"/>
              <a:ea typeface="+mj-ea"/>
              <a:cs typeface="Noto Sans" panose="020B0502040504020204" pitchFamily="34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54D3687-05C0-F08C-9458-EC9705FD34A7}"/>
              </a:ext>
            </a:extLst>
          </p:cNvPr>
          <p:cNvSpPr/>
          <p:nvPr/>
        </p:nvSpPr>
        <p:spPr>
          <a:xfrm>
            <a:off x="794656" y="8472414"/>
            <a:ext cx="12309986" cy="462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dirty="0"/>
              <a:t>본 사업의 취지에 부합하는 한국과의 연결성이 잘 나타날 수 있도록 작성해주세요</a:t>
            </a:r>
            <a:r>
              <a:rPr lang="en-US" altLang="ko-KR" dirty="0"/>
              <a:t>.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EB83087-689A-C27B-3795-3FF56E16AB0E}"/>
              </a:ext>
            </a:extLst>
          </p:cNvPr>
          <p:cNvSpPr/>
          <p:nvPr/>
        </p:nvSpPr>
        <p:spPr>
          <a:xfrm>
            <a:off x="809170" y="7824803"/>
            <a:ext cx="1592826" cy="5087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작성요령</a:t>
            </a:r>
          </a:p>
        </p:txBody>
      </p:sp>
      <p:sp>
        <p:nvSpPr>
          <p:cNvPr id="4" name="TextBox 64">
            <a:extLst>
              <a:ext uri="{FF2B5EF4-FFF2-40B4-BE49-F238E27FC236}">
                <a16:creationId xmlns:a16="http://schemas.microsoft.com/office/drawing/2014/main" id="{F11AAC26-3C90-6C46-ACB0-AAE6795FDDCC}"/>
              </a:ext>
            </a:extLst>
          </p:cNvPr>
          <p:cNvSpPr txBox="1"/>
          <p:nvPr/>
        </p:nvSpPr>
        <p:spPr>
          <a:xfrm>
            <a:off x="794656" y="2004771"/>
            <a:ext cx="8231644" cy="422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한국 법인설립 및 활동 계획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국내 법인설립 계획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일정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방식 등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</a:p>
          <a:p>
            <a:pPr marL="205104" lvl="1">
              <a:lnSpc>
                <a:spcPct val="200000"/>
              </a:lnSpc>
            </a:pP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국내 법인 활동 계획 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(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거점 운영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,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채용 등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)</a:t>
            </a:r>
          </a:p>
          <a:p>
            <a:pPr marL="205104" lvl="1">
              <a:lnSpc>
                <a:spcPct val="200000"/>
              </a:lnSpc>
            </a:pP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410209" lvl="1" indent="-205105">
              <a:lnSpc>
                <a:spcPct val="200000"/>
              </a:lnSpc>
              <a:buFont typeface="Arial"/>
              <a:buChar char="•"/>
            </a:pPr>
            <a:r>
              <a:rPr lang="ko-KR" altLang="en-US" sz="2000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한국 정착 중장기 비전</a:t>
            </a:r>
            <a:endParaRPr lang="en-US" altLang="ko-KR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r>
              <a:rPr 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  - 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한국 시장 내 기업</a:t>
            </a:r>
            <a:r>
              <a:rPr lang="en-US" altLang="ko-KR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/</a:t>
            </a:r>
            <a:r>
              <a:rPr lang="ko-KR" altLang="en-US" sz="2000" i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기관 등 협력 계획</a:t>
            </a: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  <a:p>
            <a:pPr marL="205104" lvl="1">
              <a:lnSpc>
                <a:spcPct val="200000"/>
              </a:lnSpc>
            </a:pPr>
            <a:endParaRPr lang="en-US" sz="2000" b="1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90870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2013 - 2022 테마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835</Words>
  <Application>Microsoft Office PowerPoint</Application>
  <PresentationFormat>사용자 지정</PresentationFormat>
  <Paragraphs>159</Paragraphs>
  <Slides>12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Arial</vt:lpstr>
      <vt:lpstr>맑은 고딕</vt:lpstr>
      <vt:lpstr>Pretendard Medium</vt:lpstr>
      <vt:lpstr>Calibri Light</vt:lpstr>
      <vt:lpstr>Noto Sans</vt:lpstr>
      <vt:lpstr>Calibri</vt:lpstr>
      <vt:lpstr>Office Theme</vt:lpstr>
      <vt:lpstr>1_Office 2013 - 2022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KTP guide deck_FINAL</dc:title>
  <dc:creator>dongjoon.kang</dc:creator>
  <cp:lastModifiedBy>강 동준</cp:lastModifiedBy>
  <cp:revision>19</cp:revision>
  <dcterms:created xsi:type="dcterms:W3CDTF">2006-08-16T00:00:00Z</dcterms:created>
  <dcterms:modified xsi:type="dcterms:W3CDTF">2026-05-12T09:21:09Z</dcterms:modified>
  <dc:identifier>DAHJWYN2g8o</dc:identifier>
</cp:coreProperties>
</file>